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93" r:id="rId5"/>
    <p:sldId id="296" r:id="rId6"/>
    <p:sldId id="297" r:id="rId7"/>
    <p:sldId id="298" r:id="rId8"/>
    <p:sldId id="299" r:id="rId9"/>
    <p:sldId id="300" r:id="rId10"/>
    <p:sldId id="301" r:id="rId11"/>
    <p:sldId id="303" r:id="rId12"/>
    <p:sldId id="302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3" r:id="rId22"/>
    <p:sldId id="312" r:id="rId23"/>
    <p:sldId id="314" r:id="rId24"/>
    <p:sldId id="318" r:id="rId25"/>
    <p:sldId id="321" r:id="rId26"/>
    <p:sldId id="315" r:id="rId27"/>
    <p:sldId id="317" r:id="rId28"/>
    <p:sldId id="320" r:id="rId29"/>
    <p:sldId id="316" r:id="rId30"/>
    <p:sldId id="319" r:id="rId31"/>
    <p:sldId id="324" r:id="rId32"/>
    <p:sldId id="328" r:id="rId33"/>
    <p:sldId id="322" r:id="rId34"/>
    <p:sldId id="326" r:id="rId35"/>
    <p:sldId id="325" r:id="rId36"/>
    <p:sldId id="327" r:id="rId37"/>
    <p:sldId id="329" r:id="rId3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8B382B-77FA-441F-A260-A21EB237C1AD}" v="1386" dt="2023-06-05T20:16:52.606"/>
    <p1510:client id="{7C20961E-D81C-40C9-B25F-DA25682D33F1}" v="357" dt="2023-06-05T20:12:52.835"/>
    <p1510:client id="{8D591F90-5327-9FCC-8607-9897F2E53D7C}" v="1856" dt="2023-06-05T20:04:57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78" y="15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222DC-BB3B-4EAB-A530-D4CB0EDF34BB}" type="datetime1">
              <a:rPr lang="en-GB" smtClean="0"/>
              <a:t>05/06/2023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600D8-5BEA-4731-9914-C29D83A4E83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143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5EA7F-45B2-41F2-963A-5B1F16B48934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CB8C7-CF05-40CE-A629-FB548A4C69CE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401113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CB8C7-CF05-40CE-A629-FB548A4C69C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461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CEE2DB92-2ED9-44BF-A314-22FF23ABB36A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33FA86-1F5B-4474-9F6F-09B77857AF20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5D5CD7-4906-4F10-A238-983AEDAF5674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4F6B30-6E16-4FB0-9188-F2D72FF680F7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7F937D6-5551-46D4-8E77-BAA7984A42CE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601298-AC89-48E6-807E-3225CAE2AEEF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AD6623-7A6F-40D5-9E52-18E2C77E389A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09B691-77C1-4645-925C-C504074BF398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E66BF6-71D4-4D2A-B2B1-CC09BAC0C600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75A670E3-DF1D-4C68-B5BF-19BBB4595F36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A7568E6B-F834-4FB6-9ED5-2AF531337282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Quarter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09528AD-1995-459A-8E8C-55675F90F978}" type="datetime1">
              <a:rPr lang="en-GB" noProof="0" smtClean="0"/>
              <a:t>05/06/2023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rmAutofit/>
          </a:bodyPr>
          <a:lstStyle/>
          <a:p>
            <a:pPr rtl="0"/>
            <a:r>
              <a:rPr lang="bs-Latn-BA" sz="4400" dirty="0">
                <a:solidFill>
                  <a:schemeClr val="tx1"/>
                </a:solidFill>
              </a:rPr>
              <a:t>NAscar</a:t>
            </a:r>
            <a:endParaRPr lang="en-GB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bs-Latn-BA" dirty="0">
                <a:solidFill>
                  <a:schemeClr val="tx1"/>
                </a:solidFill>
              </a:rPr>
              <a:t>Rent a car .NET ASP web aplikacija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80F8D-7B05-17FC-3082-09B492ED1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777" y="1166069"/>
            <a:ext cx="6179127" cy="453543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67BB2-5EB0-AAD0-21A2-986DCB0CE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23" y="1456299"/>
            <a:ext cx="3376723" cy="395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15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979AE-E981-616E-F02B-24AD515721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763" y="430121"/>
            <a:ext cx="5739373" cy="38496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91EC9-FD06-E2D3-EABD-10766EDC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137" y="2538912"/>
            <a:ext cx="5580647" cy="384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FAF2-9BCA-1FBA-6A7C-CA42D309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76D4E-627D-A345-0B95-F79AD9BCE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67" y="323589"/>
            <a:ext cx="11565466" cy="6210821"/>
          </a:xfrm>
        </p:spPr>
      </p:pic>
    </p:spTree>
    <p:extLst>
      <p:ext uri="{BB962C8B-B14F-4D97-AF65-F5344CB8AC3E}">
        <p14:creationId xmlns:p14="http://schemas.microsoft.com/office/powerpoint/2010/main" val="3232496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7C140-EFC6-86B5-C732-C67D365D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0230E9-0518-619C-9D44-7D8D1E0DF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85" y="356281"/>
            <a:ext cx="11568171" cy="6139102"/>
          </a:xfrm>
        </p:spPr>
      </p:pic>
    </p:spTree>
    <p:extLst>
      <p:ext uri="{BB962C8B-B14F-4D97-AF65-F5344CB8AC3E}">
        <p14:creationId xmlns:p14="http://schemas.microsoft.com/office/powerpoint/2010/main" val="167682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55B269-B417-B86C-00AB-ACEE30E71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926" y="1913072"/>
            <a:ext cx="10780001" cy="3028563"/>
          </a:xfrm>
        </p:spPr>
      </p:pic>
    </p:spTree>
    <p:extLst>
      <p:ext uri="{BB962C8B-B14F-4D97-AF65-F5344CB8AC3E}">
        <p14:creationId xmlns:p14="http://schemas.microsoft.com/office/powerpoint/2010/main" val="225076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93772-DAE2-1A5B-F27D-30CFEE35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Single responsibility principle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14248-9FA0-95C9-9B32-413E4DD78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2000" dirty="0"/>
              <a:t>Svaka klasa ima jednu odgovornost.</a:t>
            </a:r>
          </a:p>
          <a:p>
            <a:r>
              <a:rPr lang="bs-Latn-BA" sz="2000" dirty="0"/>
              <a:t>U našem dijagramu princip se ogleda u klasama:</a:t>
            </a:r>
          </a:p>
          <a:p>
            <a:r>
              <a:rPr lang="bs-Latn-BA" sz="2000" dirty="0"/>
              <a:t>RegisteredUser</a:t>
            </a:r>
          </a:p>
          <a:p>
            <a:r>
              <a:rPr lang="bs-Latn-BA" sz="2000" dirty="0"/>
              <a:t>CardDetails</a:t>
            </a:r>
          </a:p>
          <a:p>
            <a:r>
              <a:rPr lang="bs-Latn-BA" sz="2000" dirty="0"/>
              <a:t>DriversLicence</a:t>
            </a:r>
          </a:p>
          <a:p>
            <a:r>
              <a:rPr lang="bs-Latn-BA" sz="2000" dirty="0"/>
              <a:t>Reservation</a:t>
            </a:r>
          </a:p>
          <a:p>
            <a:r>
              <a:rPr lang="bs-Latn-BA" sz="2000" dirty="0"/>
              <a:t>Discount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145F5-1BDD-C5C0-1F74-06225BD72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556" y="2236934"/>
            <a:ext cx="4358093" cy="306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1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3E0AB-7F48-F77D-664C-FB0FF1A1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Open closed principle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5698-2B5C-DA19-73C3-39A809A5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1800" dirty="0"/>
              <a:t>Sve klase, moduli i funkciju trebaju biti otvorene za nadogradnju, ali zatvorene za modifikacije.</a:t>
            </a:r>
          </a:p>
          <a:p>
            <a:r>
              <a:rPr lang="bs-Latn-BA" sz="1800" dirty="0"/>
              <a:t>Primjer klasa:</a:t>
            </a:r>
            <a:br>
              <a:rPr lang="bs-Latn-BA" sz="1800" dirty="0"/>
            </a:br>
            <a:r>
              <a:rPr lang="bs-Latn-BA" sz="1800" dirty="0"/>
              <a:t>Reservation  i Discount</a:t>
            </a:r>
          </a:p>
          <a:p>
            <a:r>
              <a:rPr lang="bs-Latn-BA" sz="1800" dirty="0"/>
              <a:t>Ukoliko postojao još neki način računanja popusta zbog postojanja iterfejsa neće biti problema to implementirati i tako podržavamo ovaj princip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AD5D8E-0A7F-30DD-2059-A6925B82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078" y="3719649"/>
            <a:ext cx="2690295" cy="26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8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B78B-5B2F-C415-A183-B5C7C0FE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Lisk subtitution principle (LSP)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DE16C-F7C0-5E1B-2F88-0FD23EAAC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7254816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Svaki</a:t>
            </a:r>
            <a:r>
              <a:rPr lang="en-US" sz="2000" dirty="0"/>
              <a:t> </a:t>
            </a:r>
            <a:r>
              <a:rPr lang="en-US" sz="2000" dirty="0" err="1"/>
              <a:t>podtip</a:t>
            </a:r>
            <a:r>
              <a:rPr lang="en-US" sz="2000" dirty="0"/>
              <a:t> mora </a:t>
            </a:r>
            <a:r>
              <a:rPr lang="en-US" sz="2000" dirty="0" err="1"/>
              <a:t>biti</a:t>
            </a:r>
            <a:r>
              <a:rPr lang="en-US" sz="2000" dirty="0"/>
              <a:t> </a:t>
            </a:r>
            <a:r>
              <a:rPr lang="en-US" sz="2000" dirty="0" err="1"/>
              <a:t>zamjeniv</a:t>
            </a:r>
            <a:r>
              <a:rPr lang="en-US" sz="2000" dirty="0"/>
              <a:t> </a:t>
            </a:r>
            <a:r>
              <a:rPr lang="en-US" sz="2000" dirty="0" err="1"/>
              <a:t>osnovnim</a:t>
            </a:r>
            <a:r>
              <a:rPr lang="en-US" sz="2000" dirty="0"/>
              <a:t> </a:t>
            </a:r>
            <a:r>
              <a:rPr lang="en-US" sz="2000" dirty="0" err="1"/>
              <a:t>tipm</a:t>
            </a:r>
            <a:endParaRPr lang="en-US" sz="2000" dirty="0"/>
          </a:p>
          <a:p>
            <a:pPr>
              <a:buClr>
                <a:srgbClr val="262626"/>
              </a:buClr>
            </a:pPr>
            <a:r>
              <a:rPr lang="en-US" sz="2000" dirty="0"/>
              <a:t>Princip koji se </a:t>
            </a:r>
            <a:r>
              <a:rPr lang="en-US" sz="2000" dirty="0" err="1"/>
              <a:t>veže</a:t>
            </a:r>
            <a:r>
              <a:rPr lang="en-US" sz="2000" dirty="0"/>
              <a:t> za </a:t>
            </a:r>
            <a:r>
              <a:rPr lang="en-US" sz="2000" dirty="0" err="1"/>
              <a:t>apstraktne</a:t>
            </a:r>
            <a:r>
              <a:rPr lang="en-US" sz="2000" dirty="0"/>
              <a:t> </a:t>
            </a:r>
            <a:r>
              <a:rPr lang="en-US" sz="2000" dirty="0" err="1"/>
              <a:t>klase</a:t>
            </a:r>
            <a:r>
              <a:rPr lang="en-US" sz="2000" dirty="0"/>
              <a:t> </a:t>
            </a:r>
            <a:r>
              <a:rPr lang="bs-Latn-BA" sz="2000" noProof="1"/>
              <a:t>i izvođenje iz njih</a:t>
            </a:r>
            <a:endParaRPr lang="en-US" sz="2000" dirty="0"/>
          </a:p>
          <a:p>
            <a:pPr>
              <a:buClr>
                <a:srgbClr val="262626"/>
              </a:buClr>
            </a:pPr>
            <a:r>
              <a:rPr lang="en-US" sz="2000" dirty="0"/>
              <a:t>U </a:t>
            </a:r>
            <a:r>
              <a:rPr lang="en-US" sz="2000" dirty="0" err="1"/>
              <a:t>našem</a:t>
            </a:r>
            <a:r>
              <a:rPr lang="en-US" sz="2000" dirty="0"/>
              <a:t> </a:t>
            </a:r>
            <a:r>
              <a:rPr lang="en-US" sz="2000" dirty="0" err="1"/>
              <a:t>sistemu</a:t>
            </a:r>
            <a:r>
              <a:rPr lang="en-US" sz="2000" dirty="0"/>
              <a:t> </a:t>
            </a:r>
            <a:r>
              <a:rPr lang="en-US" sz="2000" dirty="0" err="1"/>
              <a:t>princip</a:t>
            </a:r>
            <a:r>
              <a:rPr lang="en-US" sz="2000" dirty="0"/>
              <a:t> je </a:t>
            </a:r>
            <a:r>
              <a:rPr lang="en-US" sz="2000" dirty="0" err="1"/>
              <a:t>zadovoljen</a:t>
            </a:r>
            <a:r>
              <a:rPr lang="en-US" sz="2000" dirty="0"/>
              <a:t> </a:t>
            </a:r>
            <a:r>
              <a:rPr lang="en-US" sz="2000" dirty="0" err="1"/>
              <a:t>jer</a:t>
            </a:r>
            <a:r>
              <a:rPr lang="en-US" sz="2000" dirty="0"/>
              <a:t> je </a:t>
            </a:r>
            <a:r>
              <a:rPr lang="en-US" sz="2000" dirty="0" err="1"/>
              <a:t>moguće</a:t>
            </a:r>
            <a:r>
              <a:rPr lang="en-US" sz="2000" dirty="0"/>
              <a:t> </a:t>
            </a:r>
            <a:r>
              <a:rPr lang="en-US" sz="2000" dirty="0" err="1"/>
              <a:t>zamijeniti</a:t>
            </a:r>
            <a:r>
              <a:rPr lang="en-US" sz="2000" dirty="0"/>
              <a:t> </a:t>
            </a:r>
            <a:r>
              <a:rPr lang="en-US" sz="2000" dirty="0" err="1"/>
              <a:t>admina</a:t>
            </a:r>
            <a:r>
              <a:rPr lang="en-US" sz="2000" dirty="0"/>
              <a:t> </a:t>
            </a:r>
            <a:r>
              <a:rPr lang="en-US" sz="2000" dirty="0" err="1"/>
              <a:t>ili</a:t>
            </a:r>
            <a:r>
              <a:rPr lang="en-US" sz="2000" dirty="0"/>
              <a:t> </a:t>
            </a:r>
            <a:r>
              <a:rPr lang="en-US" sz="2000" dirty="0" err="1"/>
              <a:t>korisnika</a:t>
            </a:r>
            <a:r>
              <a:rPr lang="en-US" sz="2000" dirty="0"/>
              <a:t> </a:t>
            </a:r>
            <a:r>
              <a:rPr lang="en-US" sz="2000" dirty="0" err="1"/>
              <a:t>sa</a:t>
            </a:r>
            <a:r>
              <a:rPr lang="en-US" sz="2000" dirty="0"/>
              <a:t> User </a:t>
            </a:r>
            <a:r>
              <a:rPr lang="en-US" sz="2000" dirty="0" err="1"/>
              <a:t>klasom</a:t>
            </a:r>
            <a:r>
              <a:rPr lang="en-US" sz="2000" dirty="0"/>
              <a:t>.</a:t>
            </a:r>
          </a:p>
          <a:p>
            <a:pPr>
              <a:buClr>
                <a:srgbClr val="262626"/>
              </a:buClr>
            </a:pPr>
            <a:r>
              <a:rPr lang="en-US" sz="2000" dirty="0"/>
              <a:t>Na </a:t>
            </a:r>
            <a:r>
              <a:rPr lang="en-US" sz="2000" dirty="0" err="1"/>
              <a:t>drugim</a:t>
            </a:r>
            <a:r>
              <a:rPr lang="en-US" sz="2000" dirty="0"/>
              <a:t> </a:t>
            </a:r>
            <a:r>
              <a:rPr lang="en-US" sz="2000" dirty="0" err="1"/>
              <a:t>mjestima</a:t>
            </a:r>
            <a:r>
              <a:rPr lang="en-US" sz="2000" dirty="0"/>
              <a:t> se ne </a:t>
            </a:r>
            <a:r>
              <a:rPr lang="en-US" sz="2000" dirty="0" err="1"/>
              <a:t>može</a:t>
            </a:r>
            <a:r>
              <a:rPr lang="en-US" sz="2000" dirty="0"/>
              <a:t> </a:t>
            </a:r>
            <a:r>
              <a:rPr lang="en-US" sz="2000" dirty="0" err="1"/>
              <a:t>desiti</a:t>
            </a:r>
            <a:r>
              <a:rPr lang="en-US" sz="2000" dirty="0"/>
              <a:t> da je </a:t>
            </a:r>
            <a:r>
              <a:rPr lang="en-US" sz="2000" dirty="0" err="1"/>
              <a:t>narušen</a:t>
            </a:r>
            <a:r>
              <a:rPr lang="en-US" sz="2000" dirty="0"/>
              <a:t> </a:t>
            </a:r>
            <a:r>
              <a:rPr lang="en-US" sz="2000" dirty="0" err="1"/>
              <a:t>princip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B44E60-BD56-8F27-A119-40509D940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079" y="2359325"/>
            <a:ext cx="3577086" cy="35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7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65AB2-21A4-DAF6-6560-CDECCB791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segregation principle (ISP)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6BEA-F4E9-5803-2DE7-F7CC488F5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Klijenti</a:t>
            </a:r>
            <a:r>
              <a:rPr lang="en-US" sz="2000" dirty="0"/>
              <a:t> ne </a:t>
            </a:r>
            <a:r>
              <a:rPr lang="en-US" sz="2000" err="1"/>
              <a:t>trebaju</a:t>
            </a:r>
            <a:r>
              <a:rPr lang="en-US" sz="2000" dirty="0"/>
              <a:t> da </a:t>
            </a:r>
            <a:r>
              <a:rPr lang="en-US" sz="2000" err="1"/>
              <a:t>ovise</a:t>
            </a:r>
            <a:r>
              <a:rPr lang="en-US" sz="2000" dirty="0"/>
              <a:t> o </a:t>
            </a:r>
            <a:r>
              <a:rPr lang="en-US" sz="2000" err="1"/>
              <a:t>metodama</a:t>
            </a:r>
            <a:r>
              <a:rPr lang="en-US" sz="2000" dirty="0"/>
              <a:t> </a:t>
            </a:r>
            <a:r>
              <a:rPr lang="en-US" sz="2000" err="1"/>
              <a:t>koje</a:t>
            </a:r>
            <a:r>
              <a:rPr lang="en-US" sz="2000" dirty="0"/>
              <a:t> </a:t>
            </a:r>
            <a:r>
              <a:rPr lang="en-US" sz="2000" err="1"/>
              <a:t>nece</a:t>
            </a:r>
            <a:r>
              <a:rPr lang="en-US" sz="2000" dirty="0"/>
              <a:t> </a:t>
            </a:r>
            <a:r>
              <a:rPr lang="en-US" sz="2000" err="1"/>
              <a:t>upotrijebiti</a:t>
            </a:r>
            <a:endParaRPr lang="en-US" sz="2000" dirty="0"/>
          </a:p>
          <a:p>
            <a:pPr>
              <a:buClr>
                <a:srgbClr val="262626"/>
              </a:buClr>
            </a:pPr>
            <a:r>
              <a:rPr lang="en-US" sz="2000" err="1"/>
              <a:t>Ovaj</a:t>
            </a:r>
            <a:r>
              <a:rPr lang="en-US" sz="2000" dirty="0"/>
              <a:t> </a:t>
            </a:r>
            <a:r>
              <a:rPr lang="en-US" sz="2000" err="1"/>
              <a:t>princip</a:t>
            </a:r>
            <a:r>
              <a:rPr lang="en-US" sz="2000" dirty="0"/>
              <a:t> se </a:t>
            </a:r>
            <a:r>
              <a:rPr lang="en-US" sz="2000" err="1"/>
              <a:t>koristi</a:t>
            </a:r>
            <a:r>
              <a:rPr lang="en-US" sz="2000" dirty="0"/>
              <a:t> </a:t>
            </a:r>
            <a:r>
              <a:rPr lang="en-US" sz="2000" err="1"/>
              <a:t>kod</a:t>
            </a:r>
            <a:r>
              <a:rPr lang="en-US" sz="2000" dirty="0"/>
              <a:t> </a:t>
            </a:r>
            <a:r>
              <a:rPr lang="en-US" sz="2000" err="1"/>
              <a:t>klasa</a:t>
            </a:r>
            <a:r>
              <a:rPr lang="en-US" sz="2000" dirty="0"/>
              <a:t> </a:t>
            </a:r>
            <a:r>
              <a:rPr lang="en-US" sz="2000" err="1"/>
              <a:t>sa</a:t>
            </a:r>
            <a:r>
              <a:rPr lang="en-US" sz="2000" dirty="0"/>
              <a:t> </a:t>
            </a:r>
            <a:r>
              <a:rPr lang="en-US" sz="2000" err="1"/>
              <a:t>velikim</a:t>
            </a:r>
            <a:r>
              <a:rPr lang="en-US" sz="2000" dirty="0"/>
              <a:t> </a:t>
            </a:r>
            <a:r>
              <a:rPr lang="en-US" sz="2000" err="1"/>
              <a:t>brojem</a:t>
            </a:r>
            <a:r>
              <a:rPr lang="en-US" sz="2000" dirty="0"/>
              <a:t> </a:t>
            </a:r>
            <a:r>
              <a:rPr lang="en-US" sz="2000" err="1"/>
              <a:t>metoda</a:t>
            </a:r>
            <a:r>
              <a:rPr lang="en-US" sz="2000" dirty="0"/>
              <a:t>. </a:t>
            </a:r>
            <a:r>
              <a:rPr lang="en-US" sz="2000" err="1"/>
              <a:t>Pošto</a:t>
            </a:r>
            <a:r>
              <a:rPr lang="en-US" sz="2000" dirty="0"/>
              <a:t> </a:t>
            </a:r>
            <a:r>
              <a:rPr lang="en-US" sz="2000" err="1"/>
              <a:t>kod</a:t>
            </a:r>
            <a:r>
              <a:rPr lang="en-US" sz="2000" dirty="0"/>
              <a:t> </a:t>
            </a:r>
            <a:r>
              <a:rPr lang="en-US" sz="2000" err="1"/>
              <a:t>nas</a:t>
            </a:r>
            <a:r>
              <a:rPr lang="en-US" sz="2000" dirty="0"/>
              <a:t> </a:t>
            </a:r>
            <a:r>
              <a:rPr lang="en-US" sz="2000" err="1"/>
              <a:t>nema</a:t>
            </a:r>
            <a:r>
              <a:rPr lang="en-US" sz="2000" dirty="0"/>
              <a:t> </a:t>
            </a:r>
            <a:r>
              <a:rPr lang="en-US" sz="2000" err="1"/>
              <a:t>takvih</a:t>
            </a:r>
            <a:r>
              <a:rPr lang="en-US" sz="2000" dirty="0"/>
              <a:t> </a:t>
            </a:r>
            <a:r>
              <a:rPr lang="en-US" sz="2000" err="1"/>
              <a:t>klasa</a:t>
            </a:r>
            <a:r>
              <a:rPr lang="en-US" sz="2000" dirty="0"/>
              <a:t> </a:t>
            </a:r>
            <a:r>
              <a:rPr lang="en-US" sz="2000" err="1"/>
              <a:t>ovaj</a:t>
            </a:r>
            <a:r>
              <a:rPr lang="en-US" sz="2000" dirty="0"/>
              <a:t> </a:t>
            </a:r>
            <a:r>
              <a:rPr lang="en-US" sz="2000" err="1"/>
              <a:t>primjer</a:t>
            </a:r>
            <a:r>
              <a:rPr lang="en-US" sz="2000" dirty="0"/>
              <a:t> je </a:t>
            </a:r>
            <a:r>
              <a:rPr lang="en-US" sz="2000" err="1"/>
              <a:t>samim</a:t>
            </a:r>
            <a:r>
              <a:rPr lang="en-US" sz="2000" dirty="0"/>
              <a:t> </a:t>
            </a:r>
            <a:r>
              <a:rPr lang="en-US" sz="2000" err="1"/>
              <a:t>tim</a:t>
            </a:r>
            <a:r>
              <a:rPr lang="en-US" sz="2000" dirty="0"/>
              <a:t> </a:t>
            </a:r>
            <a:r>
              <a:rPr lang="en-US" sz="2000" err="1"/>
              <a:t>zadovoljen</a:t>
            </a:r>
            <a:r>
              <a:rPr lang="en-US" sz="2000" dirty="0"/>
              <a:t>.</a:t>
            </a:r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31393E0-0149-B986-AC6F-0B72E786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042" y="320758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9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B7AA-6CF0-21B7-9CAA-B76A10F6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Dependency inversion principle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9363A2-9BA3-EF0F-E23F-0BA800181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0313" y="312420"/>
            <a:ext cx="3468624" cy="34686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F3C08C-B691-D742-B211-DC330BAF9271}"/>
              </a:ext>
            </a:extLst>
          </p:cNvPr>
          <p:cNvSpPr txBox="1"/>
          <p:nvPr/>
        </p:nvSpPr>
        <p:spPr>
          <a:xfrm>
            <a:off x="1104900" y="2124075"/>
            <a:ext cx="7581900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Moduli </a:t>
            </a:r>
            <a:r>
              <a:rPr lang="en-US" sz="2400" dirty="0" err="1"/>
              <a:t>visokog</a:t>
            </a:r>
            <a:r>
              <a:rPr lang="en-US" sz="2400" dirty="0"/>
              <a:t> </a:t>
            </a:r>
            <a:r>
              <a:rPr lang="en-US" sz="2400" dirty="0" err="1"/>
              <a:t>nivoa</a:t>
            </a:r>
            <a:r>
              <a:rPr lang="en-US" sz="2400" dirty="0"/>
              <a:t> ne bi </a:t>
            </a:r>
            <a:r>
              <a:rPr lang="en-US" sz="2400" dirty="0" err="1"/>
              <a:t>trebali</a:t>
            </a:r>
            <a:r>
              <a:rPr lang="en-US" sz="2400" dirty="0"/>
              <a:t> </a:t>
            </a:r>
            <a:r>
              <a:rPr lang="en-US" sz="2400" dirty="0" err="1"/>
              <a:t>ovisiti</a:t>
            </a:r>
            <a:r>
              <a:rPr lang="en-US" sz="2400" dirty="0"/>
              <a:t> o </a:t>
            </a:r>
            <a:r>
              <a:rPr lang="en-US" sz="2400" dirty="0" err="1"/>
              <a:t>onima</a:t>
            </a:r>
            <a:r>
              <a:rPr lang="en-US" sz="2400" dirty="0"/>
              <a:t> </a:t>
            </a:r>
            <a:r>
              <a:rPr lang="en-US" sz="2400" dirty="0" err="1"/>
              <a:t>niskog</a:t>
            </a:r>
            <a:r>
              <a:rPr lang="en-US" sz="2400" dirty="0"/>
              <a:t> </a:t>
            </a:r>
            <a:r>
              <a:rPr lang="en-US" sz="2400" dirty="0" err="1"/>
              <a:t>nivoa</a:t>
            </a:r>
            <a:r>
              <a:rPr lang="en-US" sz="2400" dirty="0"/>
              <a:t>, </a:t>
            </a:r>
            <a:r>
              <a:rPr lang="en-US" sz="2400" dirty="0" err="1"/>
              <a:t>već</a:t>
            </a:r>
            <a:r>
              <a:rPr lang="en-US" sz="2400" dirty="0"/>
              <a:t> </a:t>
            </a:r>
            <a:r>
              <a:rPr lang="en-US" sz="2400" dirty="0" err="1"/>
              <a:t>treba</a:t>
            </a:r>
            <a:r>
              <a:rPr lang="en-US" sz="2400" dirty="0"/>
              <a:t> da </a:t>
            </a:r>
            <a:r>
              <a:rPr lang="en-US" sz="2400" dirty="0" err="1"/>
              <a:t>ovise</a:t>
            </a:r>
            <a:r>
              <a:rPr lang="en-US" sz="2400" dirty="0"/>
              <a:t> od </a:t>
            </a:r>
            <a:r>
              <a:rPr lang="en-US" sz="2400" dirty="0" err="1"/>
              <a:t>apstrakcija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err="1"/>
              <a:t>Apstrakcije</a:t>
            </a:r>
            <a:r>
              <a:rPr lang="en-US" sz="2400" dirty="0"/>
              <a:t> ne </a:t>
            </a:r>
            <a:r>
              <a:rPr lang="en-US" sz="2400" dirty="0" err="1"/>
              <a:t>trebaju</a:t>
            </a:r>
            <a:r>
              <a:rPr lang="en-US" sz="2400" dirty="0"/>
              <a:t> </a:t>
            </a:r>
            <a:r>
              <a:rPr lang="en-US" sz="2400" dirty="0" err="1"/>
              <a:t>ovisiti</a:t>
            </a:r>
            <a:r>
              <a:rPr lang="en-US" sz="2400" dirty="0"/>
              <a:t> od </a:t>
            </a:r>
            <a:r>
              <a:rPr lang="en-US" sz="2400" dirty="0" err="1"/>
              <a:t>detalja</a:t>
            </a:r>
            <a:r>
              <a:rPr lang="en-US" sz="2400" dirty="0"/>
              <a:t>, </a:t>
            </a:r>
            <a:r>
              <a:rPr lang="en-US" sz="2400" dirty="0" err="1"/>
              <a:t>već</a:t>
            </a:r>
            <a:r>
              <a:rPr lang="en-US" sz="2400" dirty="0"/>
              <a:t> </a:t>
            </a:r>
            <a:r>
              <a:rPr lang="en-US" sz="2400" dirty="0" err="1"/>
              <a:t>detalji</a:t>
            </a:r>
            <a:r>
              <a:rPr lang="en-US" sz="2400" dirty="0"/>
              <a:t> od </a:t>
            </a:r>
            <a:r>
              <a:rPr lang="en-US" sz="2400" dirty="0" err="1"/>
              <a:t>apstrakcija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U </a:t>
            </a:r>
            <a:r>
              <a:rPr lang="en-US" sz="2400" err="1"/>
              <a:t>našem</a:t>
            </a:r>
            <a:r>
              <a:rPr lang="en-US" sz="2400" dirty="0"/>
              <a:t> </a:t>
            </a:r>
            <a:r>
              <a:rPr lang="en-US" sz="2400" err="1"/>
              <a:t>primjeru</a:t>
            </a:r>
            <a:r>
              <a:rPr lang="en-US" sz="2400" dirty="0"/>
              <a:t> da </a:t>
            </a:r>
            <a:r>
              <a:rPr lang="en-US" sz="2400" err="1"/>
              <a:t>klasa</a:t>
            </a:r>
            <a:r>
              <a:rPr lang="en-US" sz="2400" dirty="0"/>
              <a:t> User </a:t>
            </a:r>
            <a:r>
              <a:rPr lang="en-US" sz="2400" err="1"/>
              <a:t>nije</a:t>
            </a:r>
            <a:r>
              <a:rPr lang="en-US" sz="2400" dirty="0"/>
              <a:t> </a:t>
            </a:r>
            <a:r>
              <a:rPr lang="en-US" sz="2400" err="1"/>
              <a:t>apstraktna</a:t>
            </a:r>
            <a:r>
              <a:rPr lang="en-US" sz="2400" dirty="0"/>
              <a:t> </a:t>
            </a:r>
            <a:r>
              <a:rPr lang="en-US" sz="2400" err="1"/>
              <a:t>ovaj</a:t>
            </a:r>
            <a:r>
              <a:rPr lang="en-US" sz="2400" dirty="0"/>
              <a:t> </a:t>
            </a:r>
            <a:r>
              <a:rPr lang="en-US" sz="2400" err="1"/>
              <a:t>princip</a:t>
            </a:r>
            <a:r>
              <a:rPr lang="en-US" sz="2400" dirty="0"/>
              <a:t> bi </a:t>
            </a:r>
            <a:r>
              <a:rPr lang="en-US" sz="2400" err="1"/>
              <a:t>mogao</a:t>
            </a:r>
            <a:r>
              <a:rPr lang="en-US" sz="2400" dirty="0"/>
              <a:t> </a:t>
            </a:r>
            <a:r>
              <a:rPr lang="en-US" sz="2400" err="1"/>
              <a:t>biti</a:t>
            </a:r>
            <a:r>
              <a:rPr lang="en-US" sz="2400" dirty="0"/>
              <a:t> </a:t>
            </a:r>
            <a:r>
              <a:rPr lang="en-US" sz="2400" err="1"/>
              <a:t>narušen</a:t>
            </a:r>
            <a:endParaRPr lang="en-US" sz="240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3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71D76-0F22-6068-EFA8-D9DAF03EE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Članovi grupe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BA6D0-AB57-7F44-E22A-90D50A288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4400" dirty="0"/>
              <a:t>Krupalija Nedim</a:t>
            </a:r>
          </a:p>
          <a:p>
            <a:r>
              <a:rPr lang="bs-Latn-BA" sz="4400" dirty="0"/>
              <a:t>Tahirović Amar</a:t>
            </a:r>
          </a:p>
          <a:p>
            <a:r>
              <a:rPr lang="bs-Latn-BA" sz="4400" dirty="0"/>
              <a:t>Čomor Safet</a:t>
            </a:r>
          </a:p>
        </p:txBody>
      </p:sp>
    </p:spTree>
    <p:extLst>
      <p:ext uri="{BB962C8B-B14F-4D97-AF65-F5344CB8AC3E}">
        <p14:creationId xmlns:p14="http://schemas.microsoft.com/office/powerpoint/2010/main" val="268857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F08-D680-924C-339F-CA41036D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Strukturalni patterni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0C22-4FDD-8E5F-187C-7859EDB74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291" y="1758063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U </a:t>
            </a:r>
            <a:r>
              <a:rPr lang="en-US" sz="2400" dirty="0" err="1"/>
              <a:t>našem</a:t>
            </a:r>
            <a:r>
              <a:rPr lang="en-US" sz="2400" dirty="0"/>
              <a:t> </a:t>
            </a:r>
            <a:r>
              <a:rPr lang="en-US" sz="2400" dirty="0" err="1"/>
              <a:t>sistemu</a:t>
            </a:r>
            <a:r>
              <a:rPr lang="en-US" sz="2400" dirty="0"/>
              <a:t> </a:t>
            </a:r>
            <a:r>
              <a:rPr lang="en-US" sz="2400" dirty="0" err="1"/>
              <a:t>ćemo</a:t>
            </a:r>
            <a:r>
              <a:rPr lang="en-US" sz="2400" dirty="0"/>
              <a:t> </a:t>
            </a:r>
            <a:r>
              <a:rPr lang="en-US" sz="2400" dirty="0" err="1"/>
              <a:t>iskoristiti</a:t>
            </a:r>
            <a:r>
              <a:rPr lang="en-US" sz="2400" dirty="0"/>
              <a:t> </a:t>
            </a:r>
            <a:r>
              <a:rPr lang="en-US" sz="2400" dirty="0" err="1"/>
              <a:t>dva</a:t>
            </a:r>
            <a:r>
              <a:rPr lang="en-US" sz="2400" dirty="0"/>
              <a:t> </a:t>
            </a:r>
            <a:r>
              <a:rPr lang="en-US" sz="2400" dirty="0" err="1"/>
              <a:t>strukturalna</a:t>
            </a:r>
            <a:r>
              <a:rPr lang="en-US" sz="2400" dirty="0"/>
              <a:t> </a:t>
            </a:r>
            <a:r>
              <a:rPr lang="en-US" sz="2400" dirty="0" err="1"/>
              <a:t>patterna</a:t>
            </a:r>
            <a:r>
              <a:rPr lang="en-US" sz="2400" dirty="0"/>
              <a:t> </a:t>
            </a:r>
            <a:r>
              <a:rPr lang="en-US" sz="2400" dirty="0" err="1"/>
              <a:t>i</a:t>
            </a:r>
            <a:r>
              <a:rPr lang="en-US" sz="2400" dirty="0"/>
              <a:t> to: </a:t>
            </a:r>
          </a:p>
          <a:p>
            <a:pPr>
              <a:buClr>
                <a:srgbClr val="262626"/>
              </a:buClr>
            </a:pPr>
            <a:r>
              <a:rPr lang="en-US" sz="2400" dirty="0"/>
              <a:t>Facade pattern</a:t>
            </a:r>
          </a:p>
          <a:p>
            <a:pPr>
              <a:buClr>
                <a:srgbClr val="262626"/>
              </a:buClr>
            </a:pPr>
            <a:r>
              <a:rPr lang="en-US" sz="2400" dirty="0"/>
              <a:t>Flyweight</a:t>
            </a:r>
          </a:p>
        </p:txBody>
      </p:sp>
      <p:pic>
        <p:nvPicPr>
          <p:cNvPr id="5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0F9772E2-0860-30F9-2312-64A0ED96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155" y="2404499"/>
            <a:ext cx="3347049" cy="34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7484-0983-8571-05F1-58FEB8D8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Façade pattern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4ADFC-B82D-6769-7750-E27D1B85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318584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Ovaj</a:t>
            </a:r>
            <a:r>
              <a:rPr lang="en-US" sz="2000" dirty="0"/>
              <a:t> pattern se </a:t>
            </a:r>
            <a:r>
              <a:rPr lang="en-US" sz="2000" err="1"/>
              <a:t>koristi</a:t>
            </a:r>
            <a:r>
              <a:rPr lang="en-US" sz="2000" dirty="0"/>
              <a:t> </a:t>
            </a:r>
            <a:r>
              <a:rPr lang="en-US" sz="2000" err="1"/>
              <a:t>ukoliko</a:t>
            </a:r>
            <a:r>
              <a:rPr lang="en-US" sz="2000" dirty="0"/>
              <a:t> </a:t>
            </a:r>
            <a:r>
              <a:rPr lang="en-US" sz="2000" err="1"/>
              <a:t>imamo</a:t>
            </a:r>
            <a:r>
              <a:rPr lang="en-US" sz="2000" dirty="0"/>
              <a:t> </a:t>
            </a:r>
            <a:r>
              <a:rPr lang="en-US" sz="2000" err="1"/>
              <a:t>više</a:t>
            </a:r>
            <a:r>
              <a:rPr lang="en-US" sz="2000" dirty="0"/>
              <a:t> </a:t>
            </a:r>
            <a:r>
              <a:rPr lang="en-US" sz="2000" err="1"/>
              <a:t>podsistema</a:t>
            </a:r>
            <a:r>
              <a:rPr lang="en-US" sz="2000" dirty="0"/>
              <a:t> koji </a:t>
            </a:r>
            <a:r>
              <a:rPr lang="en-US" sz="2000" err="1"/>
              <a:t>vrše</a:t>
            </a:r>
            <a:r>
              <a:rPr lang="en-US" sz="2000" dirty="0"/>
              <a:t> </a:t>
            </a:r>
            <a:r>
              <a:rPr lang="en-US" sz="2000" err="1"/>
              <a:t>obradu</a:t>
            </a:r>
            <a:r>
              <a:rPr lang="en-US" sz="2000" dirty="0"/>
              <a:t> I </a:t>
            </a:r>
            <a:r>
              <a:rPr lang="en-US" sz="2000" err="1"/>
              <a:t>njime</a:t>
            </a:r>
            <a:r>
              <a:rPr lang="en-US" sz="2000" dirty="0"/>
              <a:t> </a:t>
            </a:r>
            <a:r>
              <a:rPr lang="en-US" sz="2000" err="1"/>
              <a:t>sakrivamo</a:t>
            </a:r>
            <a:r>
              <a:rPr lang="en-US" sz="2000" dirty="0"/>
              <a:t> </a:t>
            </a:r>
            <a:r>
              <a:rPr lang="en-US" sz="2000" err="1"/>
              <a:t>kompleksnost</a:t>
            </a:r>
            <a:r>
              <a:rPr lang="en-US" sz="2000" dirty="0"/>
              <a:t> </a:t>
            </a:r>
            <a:r>
              <a:rPr lang="en-US" sz="2000" err="1"/>
              <a:t>te</a:t>
            </a:r>
            <a:r>
              <a:rPr lang="en-US" sz="2000" dirty="0"/>
              <a:t> </a:t>
            </a:r>
            <a:r>
              <a:rPr lang="en-US" sz="2000" err="1"/>
              <a:t>obrade</a:t>
            </a:r>
            <a:r>
              <a:rPr lang="en-US" sz="2000" dirty="0"/>
              <a:t> </a:t>
            </a:r>
            <a:r>
              <a:rPr lang="en-US" sz="2000" err="1"/>
              <a:t>te</a:t>
            </a:r>
            <a:r>
              <a:rPr lang="en-US" sz="2000" dirty="0"/>
              <a:t> </a:t>
            </a:r>
            <a:r>
              <a:rPr lang="en-US" sz="2000" err="1"/>
              <a:t>klijentu</a:t>
            </a:r>
            <a:r>
              <a:rPr lang="en-US" sz="2000" dirty="0"/>
              <a:t> </a:t>
            </a:r>
            <a:r>
              <a:rPr lang="en-US" sz="2000" err="1"/>
              <a:t>dajemo</a:t>
            </a:r>
            <a:r>
              <a:rPr lang="en-US" sz="2000" dirty="0"/>
              <a:t> </a:t>
            </a:r>
            <a:r>
              <a:rPr lang="en-US" sz="2000" err="1"/>
              <a:t>jednostavan</a:t>
            </a:r>
            <a:r>
              <a:rPr lang="en-US" sz="2000" dirty="0"/>
              <a:t> </a:t>
            </a:r>
            <a:r>
              <a:rPr lang="en-US" sz="2000" err="1"/>
              <a:t>iterfejs</a:t>
            </a:r>
            <a:r>
              <a:rPr lang="en-US" sz="2000" dirty="0"/>
              <a:t>. U </a:t>
            </a:r>
            <a:r>
              <a:rPr lang="en-US" sz="2000" err="1"/>
              <a:t>našem</a:t>
            </a:r>
            <a:r>
              <a:rPr lang="en-US" sz="2000" dirty="0"/>
              <a:t> </a:t>
            </a:r>
            <a:r>
              <a:rPr lang="en-US" sz="2000" err="1"/>
              <a:t>sistemu</a:t>
            </a:r>
            <a:r>
              <a:rPr lang="en-US" sz="2000" dirty="0"/>
              <a:t> </a:t>
            </a:r>
            <a:r>
              <a:rPr lang="en-US" sz="2000" err="1"/>
              <a:t>možemo</a:t>
            </a:r>
            <a:r>
              <a:rPr lang="en-US" sz="2000" dirty="0"/>
              <a:t> ga </a:t>
            </a:r>
            <a:r>
              <a:rPr lang="en-US" sz="2000" err="1"/>
              <a:t>iskoristiti</a:t>
            </a:r>
            <a:r>
              <a:rPr lang="en-US" sz="2000" dirty="0"/>
              <a:t> </a:t>
            </a:r>
            <a:r>
              <a:rPr lang="en-US" sz="2000" err="1"/>
              <a:t>kod</a:t>
            </a:r>
            <a:r>
              <a:rPr lang="en-US" sz="2000" dirty="0"/>
              <a:t> Discount </a:t>
            </a:r>
            <a:r>
              <a:rPr lang="en-US" sz="2000" err="1"/>
              <a:t>ukoliko</a:t>
            </a:r>
            <a:r>
              <a:rPr lang="en-US" sz="2000" dirty="0"/>
              <a:t> bi </a:t>
            </a:r>
            <a:r>
              <a:rPr lang="en-US" sz="2000" err="1"/>
              <a:t>imali</a:t>
            </a:r>
            <a:r>
              <a:rPr lang="en-US" sz="2000" dirty="0"/>
              <a:t> </a:t>
            </a:r>
            <a:r>
              <a:rPr lang="en-US" sz="2000" err="1"/>
              <a:t>računanje</a:t>
            </a:r>
            <a:r>
              <a:rPr lang="en-US" sz="2000" dirty="0"/>
              <a:t> </a:t>
            </a:r>
            <a:r>
              <a:rPr lang="en-US" sz="2000" err="1"/>
              <a:t>popusta</a:t>
            </a:r>
            <a:r>
              <a:rPr lang="en-US" sz="2000" dirty="0"/>
              <a:t> </a:t>
            </a:r>
            <a:r>
              <a:rPr lang="en-US" sz="2000" err="1"/>
              <a:t>prema</a:t>
            </a:r>
            <a:r>
              <a:rPr lang="en-US" sz="2000" dirty="0"/>
              <a:t> </a:t>
            </a:r>
            <a:r>
              <a:rPr lang="en-US" sz="2000" err="1"/>
              <a:t>različitim</a:t>
            </a:r>
            <a:r>
              <a:rPr lang="en-US" sz="2000" dirty="0"/>
              <a:t> </a:t>
            </a:r>
            <a:r>
              <a:rPr lang="en-US" sz="2000" err="1"/>
              <a:t>kriterijima</a:t>
            </a:r>
            <a:r>
              <a:rPr lang="en-US" sz="2000" dirty="0"/>
              <a:t> </a:t>
            </a:r>
            <a:r>
              <a:rPr lang="en-US" sz="2000" err="1"/>
              <a:t>ovaj</a:t>
            </a:r>
            <a:r>
              <a:rPr lang="en-US" sz="2000" dirty="0"/>
              <a:t> pattern je </a:t>
            </a:r>
            <a:r>
              <a:rPr lang="en-US" sz="2000" err="1"/>
              <a:t>pogodan</a:t>
            </a:r>
            <a:r>
              <a:rPr lang="en-US" sz="2000" dirty="0"/>
              <a:t>.</a:t>
            </a:r>
            <a:endParaRPr lang="en-US" sz="2000" dirty="0" err="1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FF9D311-0E58-BDD0-EA50-17E839E5A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419" y="780047"/>
            <a:ext cx="2716949" cy="56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82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D7669-3B5A-4802-5D01-F677BAE1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Flyweight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92A4-074A-A046-A324-30B4AB7AF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48665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2000" err="1"/>
              <a:t>Ovaj</a:t>
            </a:r>
            <a:r>
              <a:rPr lang="en-US" sz="2000" dirty="0"/>
              <a:t> pattern se </a:t>
            </a:r>
            <a:r>
              <a:rPr lang="en-US" sz="2000" err="1"/>
              <a:t>koristi</a:t>
            </a:r>
            <a:r>
              <a:rPr lang="en-US" sz="2000" dirty="0"/>
              <a:t> </a:t>
            </a:r>
            <a:r>
              <a:rPr lang="en-US" sz="2000" err="1"/>
              <a:t>zbog</a:t>
            </a:r>
            <a:r>
              <a:rPr lang="en-US" sz="2000" dirty="0"/>
              <a:t> </a:t>
            </a:r>
            <a:r>
              <a:rPr lang="en-US" sz="2000" err="1"/>
              <a:t>potencijalnih</a:t>
            </a:r>
            <a:r>
              <a:rPr lang="en-US" sz="2000" dirty="0"/>
              <a:t> </a:t>
            </a:r>
            <a:r>
              <a:rPr lang="en-US" sz="2000" err="1"/>
              <a:t>ušteda</a:t>
            </a:r>
            <a:r>
              <a:rPr lang="en-US" sz="2000" dirty="0"/>
              <a:t> </a:t>
            </a:r>
            <a:r>
              <a:rPr lang="en-US" sz="2000" err="1"/>
              <a:t>memorije</a:t>
            </a:r>
            <a:r>
              <a:rPr lang="en-US" sz="2000" dirty="0"/>
              <a:t>. U </a:t>
            </a:r>
            <a:r>
              <a:rPr lang="en-US" sz="2000" err="1"/>
              <a:t>našem</a:t>
            </a:r>
            <a:r>
              <a:rPr lang="en-US" sz="2000" dirty="0"/>
              <a:t> </a:t>
            </a:r>
            <a:r>
              <a:rPr lang="en-US" sz="2000" err="1"/>
              <a:t>sistemu</a:t>
            </a:r>
            <a:r>
              <a:rPr lang="en-US" sz="2000" dirty="0"/>
              <a:t> </a:t>
            </a:r>
            <a:r>
              <a:rPr lang="en-US" sz="2000" err="1"/>
              <a:t>iskoristit</a:t>
            </a:r>
            <a:r>
              <a:rPr lang="en-US" sz="2000" dirty="0"/>
              <a:t> </a:t>
            </a:r>
            <a:r>
              <a:rPr lang="en-US" sz="2000" err="1"/>
              <a:t>ćemo</a:t>
            </a:r>
            <a:r>
              <a:rPr lang="en-US" sz="2000" dirty="0"/>
              <a:t> ga za </a:t>
            </a:r>
            <a:r>
              <a:rPr lang="en-US" sz="2000" err="1"/>
              <a:t>klasu</a:t>
            </a:r>
            <a:r>
              <a:rPr lang="en-US" sz="2000" dirty="0"/>
              <a:t> Vehicle.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817F4755-02B1-EC86-FD12-11694470F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1782426"/>
            <a:ext cx="5158596" cy="34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52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9E6C-DD14-EC53-5BC6-EA482161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Kreacijski paterni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D9DF9-F80C-564C-93BD-C1076FCDC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75007"/>
            <a:ext cx="10058400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Factory Method Pattern</a:t>
            </a:r>
          </a:p>
          <a:p>
            <a:pPr>
              <a:buClr>
                <a:srgbClr val="262626"/>
              </a:buClr>
            </a:pPr>
            <a:r>
              <a:rPr lang="en-US" sz="3200"/>
              <a:t>Builder Pattern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E3870C08-91BF-D80F-E091-047EF580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626" y="2013538"/>
            <a:ext cx="5374256" cy="38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50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5231CF3-C85A-D6FD-8F1E-575C7B060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574" y="1399387"/>
            <a:ext cx="11280475" cy="4063768"/>
          </a:xfrm>
        </p:spPr>
      </p:pic>
    </p:spTree>
    <p:extLst>
      <p:ext uri="{BB962C8B-B14F-4D97-AF65-F5344CB8AC3E}">
        <p14:creationId xmlns:p14="http://schemas.microsoft.com/office/powerpoint/2010/main" val="55621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781E412-3A20-B9F2-3BBA-0377A72A1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1268" y="550366"/>
            <a:ext cx="5355087" cy="5747435"/>
          </a:xfrm>
        </p:spPr>
      </p:pic>
    </p:spTree>
    <p:extLst>
      <p:ext uri="{BB962C8B-B14F-4D97-AF65-F5344CB8AC3E}">
        <p14:creationId xmlns:p14="http://schemas.microsoft.com/office/powerpoint/2010/main" val="1659548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CF68-D04B-79E5-B3E7-238662F4D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Patterni ponašanja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14486907-0500-3679-27DB-838FDEB9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9123" y="2994516"/>
            <a:ext cx="6868130" cy="33176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A8E31-A00F-2FD3-77A3-FB8DA6D628CB}"/>
              </a:ext>
            </a:extLst>
          </p:cNvPr>
          <p:cNvSpPr txBox="1"/>
          <p:nvPr/>
        </p:nvSpPr>
        <p:spPr>
          <a:xfrm>
            <a:off x="1356264" y="1715698"/>
            <a:ext cx="101775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U </a:t>
            </a:r>
            <a:r>
              <a:rPr lang="en-US" sz="2400" err="1"/>
              <a:t>našem</a:t>
            </a:r>
            <a:r>
              <a:rPr lang="en-US" sz="2400"/>
              <a:t> </a:t>
            </a:r>
            <a:r>
              <a:rPr lang="en-US" sz="2400" err="1"/>
              <a:t>sistemu</a:t>
            </a:r>
            <a:r>
              <a:rPr lang="en-US" sz="2400"/>
              <a:t> </a:t>
            </a:r>
            <a:r>
              <a:rPr lang="en-US" sz="2400" err="1"/>
              <a:t>ćemo</a:t>
            </a:r>
            <a:r>
              <a:rPr lang="en-US" sz="2400"/>
              <a:t> </a:t>
            </a:r>
            <a:r>
              <a:rPr lang="en-US" sz="2400" err="1"/>
              <a:t>iskoristiti</a:t>
            </a:r>
            <a:r>
              <a:rPr lang="en-US" sz="2400"/>
              <a:t> </a:t>
            </a:r>
            <a:r>
              <a:rPr lang="en-US" sz="2400" err="1"/>
              <a:t>dva</a:t>
            </a:r>
            <a:r>
              <a:rPr lang="en-US" sz="2400"/>
              <a:t> </a:t>
            </a:r>
            <a:r>
              <a:rPr lang="en-US" sz="2400" err="1"/>
              <a:t>patterna</a:t>
            </a:r>
            <a:r>
              <a:rPr lang="en-US" sz="2400"/>
              <a:t> </a:t>
            </a:r>
            <a:r>
              <a:rPr lang="en-US" sz="2400" err="1"/>
              <a:t>ponašanja</a:t>
            </a:r>
            <a:r>
              <a:rPr lang="en-US" sz="2400"/>
              <a:t> I to :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Strategy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Template Method pattern</a:t>
            </a:r>
          </a:p>
        </p:txBody>
      </p:sp>
    </p:spTree>
    <p:extLst>
      <p:ext uri="{BB962C8B-B14F-4D97-AF65-F5344CB8AC3E}">
        <p14:creationId xmlns:p14="http://schemas.microsoft.com/office/powerpoint/2010/main" val="1629183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918D-2F65-A0BD-4F20-0230A89AB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Strategy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DF4FB-8A0E-3D9B-F912-E79F6D50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Strategy pattern </a:t>
            </a:r>
            <a:r>
              <a:rPr lang="en-US" err="1"/>
              <a:t>omogućuje</a:t>
            </a:r>
            <a:r>
              <a:rPr lang="en-US"/>
              <a:t> </a:t>
            </a:r>
            <a:r>
              <a:rPr lang="en-US" err="1"/>
              <a:t>definsanje</a:t>
            </a:r>
            <a:r>
              <a:rPr lang="en-US"/>
              <a:t> </a:t>
            </a:r>
            <a:r>
              <a:rPr lang="en-US" err="1"/>
              <a:t>različitih</a:t>
            </a:r>
            <a:r>
              <a:rPr lang="en-US"/>
              <a:t> </a:t>
            </a:r>
            <a:r>
              <a:rPr lang="en-US" err="1"/>
              <a:t>algoritama</a:t>
            </a:r>
            <a:r>
              <a:rPr lang="en-US"/>
              <a:t> </a:t>
            </a:r>
            <a:r>
              <a:rPr lang="en-US" err="1"/>
              <a:t>ili</a:t>
            </a:r>
            <a:r>
              <a:rPr lang="en-US"/>
              <a:t> </a:t>
            </a:r>
            <a:r>
              <a:rPr lang="en-US" err="1"/>
              <a:t>strategija</a:t>
            </a:r>
            <a:r>
              <a:rPr lang="en-US"/>
              <a:t> </a:t>
            </a:r>
            <a:r>
              <a:rPr lang="en-US" err="1"/>
              <a:t>unutar</a:t>
            </a:r>
            <a:r>
              <a:rPr lang="en-US"/>
              <a:t> </a:t>
            </a:r>
            <a:r>
              <a:rPr lang="en-US" err="1"/>
              <a:t>objekta</a:t>
            </a:r>
            <a:r>
              <a:rPr lang="en-US"/>
              <a:t> I </a:t>
            </a:r>
            <a:r>
              <a:rPr lang="en-US" err="1"/>
              <a:t>omogućuje</a:t>
            </a:r>
            <a:r>
              <a:rPr lang="en-US"/>
              <a:t> </a:t>
            </a:r>
            <a:r>
              <a:rPr lang="en-US" err="1"/>
              <a:t>fleksibilno</a:t>
            </a:r>
            <a:r>
              <a:rPr lang="en-US"/>
              <a:t> </a:t>
            </a:r>
            <a:r>
              <a:rPr lang="en-US" err="1"/>
              <a:t>mijenjanje</a:t>
            </a:r>
            <a:r>
              <a:rPr lang="en-US"/>
              <a:t> </a:t>
            </a:r>
            <a:r>
              <a:rPr lang="en-US" err="1"/>
              <a:t>strategije</a:t>
            </a:r>
            <a:r>
              <a:rPr lang="en-US"/>
              <a:t> </a:t>
            </a:r>
            <a:r>
              <a:rPr lang="en-US" err="1"/>
              <a:t>tokom</a:t>
            </a:r>
            <a:r>
              <a:rPr lang="en-US"/>
              <a:t> </a:t>
            </a:r>
            <a:r>
              <a:rPr lang="en-US" err="1"/>
              <a:t>izvođenja</a:t>
            </a:r>
            <a:r>
              <a:rPr lang="en-US"/>
              <a:t> </a:t>
            </a:r>
            <a:r>
              <a:rPr lang="en-US" err="1"/>
              <a:t>programa</a:t>
            </a:r>
            <a:r>
              <a:rPr lang="en-US"/>
              <a:t>.</a:t>
            </a:r>
          </a:p>
          <a:p>
            <a:pPr>
              <a:buClr>
                <a:srgbClr val="262626"/>
              </a:buClr>
            </a:pPr>
            <a:r>
              <a:rPr lang="en-US" err="1"/>
              <a:t>Ovaj</a:t>
            </a:r>
            <a:r>
              <a:rPr lang="en-US"/>
              <a:t>  pattern </a:t>
            </a:r>
            <a:r>
              <a:rPr lang="en-US" err="1"/>
              <a:t>smo</a:t>
            </a:r>
            <a:r>
              <a:rPr lang="en-US"/>
              <a:t> </a:t>
            </a:r>
            <a:r>
              <a:rPr lang="en-US" err="1"/>
              <a:t>iskoristili</a:t>
            </a:r>
            <a:r>
              <a:rPr lang="en-US"/>
              <a:t> za </a:t>
            </a:r>
            <a:r>
              <a:rPr lang="en-US" err="1"/>
              <a:t>klasu</a:t>
            </a:r>
            <a:r>
              <a:rPr lang="en-US"/>
              <a:t> Reservation</a:t>
            </a:r>
          </a:p>
          <a:p>
            <a:pPr>
              <a:buClr>
                <a:srgbClr val="262626"/>
              </a:buClr>
            </a:pPr>
            <a:endParaRPr lang="en-US"/>
          </a:p>
          <a:p>
            <a:pPr>
              <a:buClr>
                <a:srgbClr val="262626"/>
              </a:buClr>
            </a:pPr>
            <a:endParaRPr lang="en-US"/>
          </a:p>
          <a:p>
            <a:pPr>
              <a:buClr>
                <a:srgbClr val="262626"/>
              </a:buClr>
            </a:pPr>
            <a:endParaRPr lang="en-US"/>
          </a:p>
        </p:txBody>
      </p:sp>
      <p:pic>
        <p:nvPicPr>
          <p:cNvPr id="6" name="Picture 4" descr="Diagram">
            <a:extLst>
              <a:ext uri="{FF2B5EF4-FFF2-40B4-BE49-F238E27FC236}">
                <a16:creationId xmlns:a16="http://schemas.microsoft.com/office/drawing/2014/main" id="{E709BA67-D515-72F3-114B-1952D2A6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422" y="3074513"/>
            <a:ext cx="6642716" cy="33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80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98EF-390C-0236-EE08-0E88D2E6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Template Method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FB7FF-82F8-8F6E-154C-E2D29B693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473479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Template method pattern je </a:t>
            </a:r>
            <a:r>
              <a:rPr lang="en-US" sz="1800" err="1"/>
              <a:t>dizajnerski</a:t>
            </a:r>
            <a:r>
              <a:rPr lang="en-US" sz="1800" dirty="0"/>
              <a:t> pattern koji </a:t>
            </a:r>
            <a:r>
              <a:rPr lang="en-US" sz="1800" err="1"/>
              <a:t>omogućava</a:t>
            </a:r>
            <a:r>
              <a:rPr lang="en-US" sz="1800" dirty="0"/>
              <a:t> </a:t>
            </a:r>
            <a:r>
              <a:rPr lang="en-US" sz="1800" err="1"/>
              <a:t>definisanje</a:t>
            </a:r>
            <a:r>
              <a:rPr lang="en-US" sz="1800" dirty="0"/>
              <a:t> </a:t>
            </a:r>
            <a:r>
              <a:rPr lang="en-US" sz="1800" err="1"/>
              <a:t>okvira</a:t>
            </a:r>
            <a:r>
              <a:rPr lang="en-US" sz="1800" dirty="0"/>
              <a:t> </a:t>
            </a:r>
            <a:r>
              <a:rPr lang="en-US" sz="1800" err="1"/>
              <a:t>ili</a:t>
            </a:r>
            <a:r>
              <a:rPr lang="en-US" sz="1800" dirty="0"/>
              <a:t>  </a:t>
            </a:r>
            <a:r>
              <a:rPr lang="en-US" sz="1800" err="1"/>
              <a:t>temeljnog</a:t>
            </a:r>
            <a:r>
              <a:rPr lang="en-US" sz="1800" dirty="0"/>
              <a:t> </a:t>
            </a:r>
            <a:r>
              <a:rPr lang="en-US" sz="1800" err="1"/>
              <a:t>obrasca</a:t>
            </a:r>
            <a:r>
              <a:rPr lang="en-US" sz="1800" dirty="0"/>
              <a:t> za </a:t>
            </a:r>
            <a:r>
              <a:rPr lang="en-US" sz="1800" err="1"/>
              <a:t>izvršavanje</a:t>
            </a:r>
            <a:r>
              <a:rPr lang="en-US" sz="1800" dirty="0"/>
              <a:t> </a:t>
            </a:r>
            <a:r>
              <a:rPr lang="en-US" sz="1800" err="1"/>
              <a:t>određene</a:t>
            </a:r>
            <a:r>
              <a:rPr lang="en-US" sz="1800" dirty="0"/>
              <a:t> </a:t>
            </a:r>
            <a:r>
              <a:rPr lang="en-US" sz="1800" err="1"/>
              <a:t>operacije</a:t>
            </a:r>
            <a:endParaRPr lang="en-US" sz="1800" dirty="0"/>
          </a:p>
          <a:p>
            <a:pPr>
              <a:buClr>
                <a:srgbClr val="262626"/>
              </a:buClr>
            </a:pPr>
            <a:r>
              <a:rPr lang="en-US" sz="1800" err="1"/>
              <a:t>Ovaj</a:t>
            </a:r>
            <a:r>
              <a:rPr lang="en-US" sz="1800" dirty="0"/>
              <a:t> pattern </a:t>
            </a:r>
            <a:r>
              <a:rPr lang="en-US" sz="1800" err="1"/>
              <a:t>ćemo</a:t>
            </a:r>
            <a:r>
              <a:rPr lang="en-US" sz="1800" dirty="0"/>
              <a:t> </a:t>
            </a:r>
            <a:r>
              <a:rPr lang="en-US" sz="1800" err="1"/>
              <a:t>koristiti</a:t>
            </a:r>
            <a:r>
              <a:rPr lang="en-US" sz="1800" dirty="0"/>
              <a:t> za </a:t>
            </a:r>
            <a:r>
              <a:rPr lang="en-US" sz="1800" err="1"/>
              <a:t>implementaciju</a:t>
            </a:r>
            <a:r>
              <a:rPr lang="en-US" sz="1800" dirty="0"/>
              <a:t> </a:t>
            </a:r>
            <a:r>
              <a:rPr lang="en-US" sz="1800" err="1"/>
              <a:t>odabira</a:t>
            </a:r>
            <a:r>
              <a:rPr lang="en-US" sz="1800" dirty="0"/>
              <a:t> </a:t>
            </a:r>
            <a:r>
              <a:rPr lang="en-US" sz="1800" err="1"/>
              <a:t>automobila</a:t>
            </a:r>
            <a:r>
              <a:rPr lang="en-US" sz="1800" dirty="0"/>
              <a:t> </a:t>
            </a:r>
            <a:r>
              <a:rPr lang="en-US" sz="1800" err="1"/>
              <a:t>prema</a:t>
            </a:r>
            <a:r>
              <a:rPr lang="en-US" sz="1800" dirty="0"/>
              <a:t> </a:t>
            </a:r>
            <a:r>
              <a:rPr lang="en-US" sz="1800" err="1"/>
              <a:t>korisničkim</a:t>
            </a:r>
            <a:r>
              <a:rPr lang="en-US" sz="1800" dirty="0"/>
              <a:t> </a:t>
            </a:r>
            <a:r>
              <a:rPr lang="en-US" sz="1800" err="1"/>
              <a:t>zahtjevima</a:t>
            </a:r>
            <a:endParaRPr lang="en-US" sz="1800">
              <a:latin typeface="Avenir Next LT Pro Light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8C2C0E9-105D-4104-2F4F-9D2F6B53C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57" y="3254914"/>
            <a:ext cx="7491044" cy="31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72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36B24-BD84-8BC5-EFD7-E3FD27DAC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405424" cy="1371600"/>
          </a:xfrm>
        </p:spPr>
        <p:txBody>
          <a:bodyPr/>
          <a:lstStyle/>
          <a:p>
            <a:r>
              <a:rPr lang="en-US" err="1"/>
              <a:t>Dijagram</a:t>
            </a:r>
            <a:r>
              <a:rPr lang="en-US"/>
              <a:t> sekvenci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FCB5BB47-92B7-641E-246D-BF9303724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5255" y="481655"/>
            <a:ext cx="6153978" cy="58963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4E581D-D576-014C-E64F-8773A72C9590}"/>
              </a:ext>
            </a:extLst>
          </p:cNvPr>
          <p:cNvSpPr txBox="1"/>
          <p:nvPr/>
        </p:nvSpPr>
        <p:spPr>
          <a:xfrm>
            <a:off x="1123461" y="2090615"/>
            <a:ext cx="378069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sekvenci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interakciju</a:t>
            </a:r>
            <a:r>
              <a:rPr lang="en-US" dirty="0"/>
              <a:t> </a:t>
            </a:r>
            <a:r>
              <a:rPr lang="en-US" dirty="0" err="1"/>
              <a:t>između</a:t>
            </a:r>
            <a:r>
              <a:rPr lang="en-US" dirty="0"/>
              <a:t> </a:t>
            </a:r>
            <a:r>
              <a:rPr lang="en-US" dirty="0" err="1"/>
              <a:t>različitih</a:t>
            </a:r>
            <a:r>
              <a:rPr lang="en-US" dirty="0"/>
              <a:t> </a:t>
            </a:r>
            <a:r>
              <a:rPr lang="en-US" dirty="0" err="1"/>
              <a:t>objekata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komponenti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vremena</a:t>
            </a:r>
            <a:endParaRPr lang="en-US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10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DA74-0C98-7CD8-F435-B4B5616A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O temi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4736C-72BC-A3CF-AC40-47931C1AB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/>
              <a:t>Nasa </a:t>
            </a:r>
            <a:r>
              <a:rPr lang="en-GB" sz="1800" err="1"/>
              <a:t>aplikacija</a:t>
            </a:r>
            <a:r>
              <a:rPr lang="en-GB" sz="1800" dirty="0"/>
              <a:t> </a:t>
            </a:r>
            <a:r>
              <a:rPr lang="en-GB" sz="1800" err="1"/>
              <a:t>nudi</a:t>
            </a:r>
            <a:r>
              <a:rPr lang="en-GB" sz="1800" dirty="0"/>
              <a:t> </a:t>
            </a:r>
            <a:r>
              <a:rPr lang="en-GB" sz="1800" err="1"/>
              <a:t>mogucnosti</a:t>
            </a:r>
            <a:r>
              <a:rPr lang="en-GB" sz="1800" dirty="0"/>
              <a:t> </a:t>
            </a:r>
            <a:r>
              <a:rPr lang="en-GB" sz="1800" err="1"/>
              <a:t>rezervacije</a:t>
            </a:r>
            <a:r>
              <a:rPr lang="en-GB" sz="1800" dirty="0"/>
              <a:t> </a:t>
            </a:r>
            <a:r>
              <a:rPr lang="en-GB" sz="1800" err="1"/>
              <a:t>raznih</a:t>
            </a:r>
            <a:r>
              <a:rPr lang="en-GB" sz="1800" dirty="0"/>
              <a:t> </a:t>
            </a:r>
            <a:r>
              <a:rPr lang="en-GB" sz="1800" err="1"/>
              <a:t>vozila</a:t>
            </a:r>
            <a:r>
              <a:rPr lang="en-GB" sz="1800" dirty="0"/>
              <a:t> po </a:t>
            </a:r>
            <a:r>
              <a:rPr lang="en-GB" sz="1800" err="1"/>
              <a:t>pristupacnim</a:t>
            </a:r>
            <a:r>
              <a:rPr lang="en-GB" sz="1800" dirty="0"/>
              <a:t> </a:t>
            </a:r>
            <a:r>
              <a:rPr lang="en-GB" sz="1800" err="1"/>
              <a:t>cijenama</a:t>
            </a:r>
            <a:r>
              <a:rPr lang="en-GB" sz="1800" dirty="0"/>
              <a:t>.</a:t>
            </a:r>
            <a:r>
              <a:rPr lang="bs-Latn-BA" sz="1800" dirty="0"/>
              <a:t> Naš cilj je da korisnik pronađe odgovarajuće auto za svoje potrebe.</a:t>
            </a:r>
            <a:r>
              <a:rPr lang="en-GB" sz="1800" dirty="0"/>
              <a:t> </a:t>
            </a:r>
            <a:r>
              <a:rPr lang="en-GB" sz="1800" err="1"/>
              <a:t>Korisnik</a:t>
            </a:r>
            <a:r>
              <a:rPr lang="en-GB" sz="1800" dirty="0"/>
              <a:t> </a:t>
            </a:r>
            <a:r>
              <a:rPr lang="en-GB" sz="1800" err="1"/>
              <a:t>ima</a:t>
            </a:r>
            <a:r>
              <a:rPr lang="en-GB" sz="1800" dirty="0"/>
              <a:t> </a:t>
            </a:r>
            <a:r>
              <a:rPr lang="en-GB" sz="1800" err="1"/>
              <a:t>mogucnosti</a:t>
            </a:r>
            <a:r>
              <a:rPr lang="en-GB" sz="1800" dirty="0"/>
              <a:t> </a:t>
            </a:r>
            <a:r>
              <a:rPr lang="en-GB" sz="1800" err="1"/>
              <a:t>pregleda</a:t>
            </a:r>
            <a:r>
              <a:rPr lang="en-GB" sz="1800" dirty="0"/>
              <a:t> </a:t>
            </a:r>
            <a:r>
              <a:rPr lang="en-GB" sz="1800" err="1"/>
              <a:t>raznovrsne</a:t>
            </a:r>
            <a:r>
              <a:rPr lang="en-GB" sz="1800" dirty="0"/>
              <a:t> </a:t>
            </a:r>
            <a:r>
              <a:rPr lang="en-GB" sz="1800" err="1"/>
              <a:t>ponude</a:t>
            </a:r>
            <a:r>
              <a:rPr lang="en-GB" sz="1800" dirty="0"/>
              <a:t>, </a:t>
            </a:r>
            <a:r>
              <a:rPr lang="en-GB" sz="1800" err="1"/>
              <a:t>kontakt</a:t>
            </a:r>
            <a:r>
              <a:rPr lang="en-GB" sz="1800" dirty="0"/>
              <a:t> </a:t>
            </a:r>
            <a:r>
              <a:rPr lang="en-GB" sz="1800" err="1"/>
              <a:t>sa</a:t>
            </a:r>
            <a:r>
              <a:rPr lang="en-GB" sz="1800" dirty="0"/>
              <a:t> </a:t>
            </a:r>
            <a:r>
              <a:rPr lang="en-GB" sz="1800" err="1"/>
              <a:t>administratorima</a:t>
            </a:r>
            <a:r>
              <a:rPr lang="en-GB" sz="1800" dirty="0"/>
              <a:t> </a:t>
            </a:r>
            <a:r>
              <a:rPr lang="en-GB" sz="1800" err="1"/>
              <a:t>kao</a:t>
            </a:r>
            <a:r>
              <a:rPr lang="en-GB" sz="1800" dirty="0"/>
              <a:t> </a:t>
            </a:r>
            <a:r>
              <a:rPr lang="en-GB" sz="1800" err="1"/>
              <a:t>i</a:t>
            </a:r>
            <a:r>
              <a:rPr lang="en-GB" sz="1800" dirty="0"/>
              <a:t> </a:t>
            </a:r>
            <a:r>
              <a:rPr lang="en-GB" sz="1800" err="1"/>
              <a:t>pregled</a:t>
            </a:r>
            <a:r>
              <a:rPr lang="en-GB" sz="1800" dirty="0"/>
              <a:t> </a:t>
            </a:r>
            <a:r>
              <a:rPr lang="en-GB" sz="1800" err="1"/>
              <a:t>detalja</a:t>
            </a:r>
            <a:r>
              <a:rPr lang="en-GB" sz="1800" dirty="0"/>
              <a:t> </a:t>
            </a:r>
            <a:r>
              <a:rPr lang="en-GB" sz="1800" err="1"/>
              <a:t>iznajmljivanja</a:t>
            </a:r>
            <a:r>
              <a:rPr lang="en-GB" sz="1800" dirty="0"/>
              <a:t> </a:t>
            </a:r>
            <a:r>
              <a:rPr lang="en-GB" sz="1800" err="1"/>
              <a:t>vozila</a:t>
            </a:r>
            <a:r>
              <a:rPr lang="en-GB" sz="1800" dirty="0"/>
              <a:t>. </a:t>
            </a:r>
            <a:r>
              <a:rPr lang="bs-Latn-BA" sz="1800" dirty="0"/>
              <a:t>Prilikom ulaza na stranicu</a:t>
            </a:r>
            <a:r>
              <a:rPr lang="en-GB" sz="1800" dirty="0"/>
              <a:t> </a:t>
            </a:r>
            <a:r>
              <a:rPr lang="en-GB" sz="1800" err="1"/>
              <a:t>potrebno</a:t>
            </a:r>
            <a:r>
              <a:rPr lang="en-GB" sz="1800" dirty="0"/>
              <a:t> se </a:t>
            </a:r>
            <a:r>
              <a:rPr lang="en-GB" sz="1800" err="1"/>
              <a:t>prvo</a:t>
            </a:r>
            <a:r>
              <a:rPr lang="en-GB" sz="1800" dirty="0"/>
              <a:t> </a:t>
            </a:r>
            <a:r>
              <a:rPr lang="en-GB" sz="1800" err="1"/>
              <a:t>registrovati</a:t>
            </a:r>
            <a:r>
              <a:rPr lang="en-GB" sz="1800" dirty="0"/>
              <a:t> </a:t>
            </a:r>
            <a:r>
              <a:rPr lang="en-GB" sz="1800" err="1"/>
              <a:t>odnosno</a:t>
            </a:r>
            <a:r>
              <a:rPr lang="en-GB" sz="1800" dirty="0"/>
              <a:t> </a:t>
            </a:r>
            <a:r>
              <a:rPr lang="en-GB" sz="1800" err="1"/>
              <a:t>prijaviti</a:t>
            </a:r>
            <a:r>
              <a:rPr lang="en-GB" sz="1800" dirty="0"/>
              <a:t> </a:t>
            </a:r>
            <a:r>
              <a:rPr lang="en-GB" sz="1800" err="1"/>
              <a:t>sa</a:t>
            </a:r>
            <a:r>
              <a:rPr lang="en-GB" sz="1800" dirty="0"/>
              <a:t> </a:t>
            </a:r>
            <a:r>
              <a:rPr lang="en-GB" sz="1800" err="1"/>
              <a:t>korisnickim</a:t>
            </a:r>
            <a:r>
              <a:rPr lang="en-GB" sz="1800" dirty="0"/>
              <a:t> </a:t>
            </a:r>
            <a:r>
              <a:rPr lang="en-GB" sz="1800" err="1"/>
              <a:t>racunom</a:t>
            </a:r>
            <a:r>
              <a:rPr lang="bs-Latn-BA" sz="1800" dirty="0"/>
              <a:t>. 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B4FCE-506F-0223-6DB5-4BDDC97BD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76" b="54523"/>
          <a:stretch/>
        </p:blipFill>
        <p:spPr>
          <a:xfrm>
            <a:off x="6153509" y="3429000"/>
            <a:ext cx="5630243" cy="28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2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A179-E0F6-2A7C-ABE8-FD865BCD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676400" cy="1371600"/>
          </a:xfrm>
        </p:spPr>
        <p:txBody>
          <a:bodyPr/>
          <a:lstStyle/>
          <a:p>
            <a:r>
              <a:rPr lang="en-US"/>
              <a:t>ERD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1C16B1D-71A7-1B90-C812-7FD1BC407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443" y="507233"/>
            <a:ext cx="8804511" cy="5833699"/>
          </a:xfrm>
        </p:spPr>
      </p:pic>
    </p:spTree>
    <p:extLst>
      <p:ext uri="{BB962C8B-B14F-4D97-AF65-F5344CB8AC3E}">
        <p14:creationId xmlns:p14="http://schemas.microsoft.com/office/powerpoint/2010/main" val="3195286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4EAD-82FB-FF47-D46D-E233008FF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Dijagram</a:t>
            </a:r>
            <a:r>
              <a:rPr lang="en-US"/>
              <a:t> komponenti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4151E-97AA-DE40-041B-A104BF998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451231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Dijagram</a:t>
            </a:r>
            <a:r>
              <a:rPr lang="en-US" sz="2000" dirty="0"/>
              <a:t> </a:t>
            </a:r>
            <a:r>
              <a:rPr lang="en-US" sz="2000" err="1"/>
              <a:t>komponenti</a:t>
            </a:r>
            <a:r>
              <a:rPr lang="en-US" sz="2000" dirty="0"/>
              <a:t> </a:t>
            </a:r>
            <a:r>
              <a:rPr lang="en-US" sz="2000" err="1"/>
              <a:t>prikazuje</a:t>
            </a:r>
            <a:r>
              <a:rPr lang="en-US" sz="2000" dirty="0"/>
              <a:t> </a:t>
            </a:r>
            <a:r>
              <a:rPr lang="en-US" sz="2000" err="1"/>
              <a:t>zavisnost</a:t>
            </a:r>
            <a:r>
              <a:rPr lang="en-US" sz="2000" dirty="0"/>
              <a:t> </a:t>
            </a:r>
            <a:r>
              <a:rPr lang="en-US" sz="2000" err="1"/>
              <a:t>programskih</a:t>
            </a:r>
            <a:r>
              <a:rPr lang="en-US" sz="2000" dirty="0"/>
              <a:t> </a:t>
            </a:r>
            <a:r>
              <a:rPr lang="en-US" sz="2000" err="1"/>
              <a:t>komponenti</a:t>
            </a:r>
            <a:r>
              <a:rPr lang="en-US" sz="2000" dirty="0"/>
              <a:t> I </a:t>
            </a:r>
            <a:r>
              <a:rPr lang="en-US" sz="2000" err="1"/>
              <a:t>fizičku</a:t>
            </a:r>
            <a:r>
              <a:rPr lang="en-US" sz="2000" dirty="0"/>
              <a:t> </a:t>
            </a:r>
            <a:r>
              <a:rPr lang="en-US" sz="2000" err="1"/>
              <a:t>strukturu</a:t>
            </a:r>
            <a:r>
              <a:rPr lang="en-US" sz="2000" dirty="0"/>
              <a:t> </a:t>
            </a:r>
            <a:r>
              <a:rPr lang="en-US" sz="2000" err="1"/>
              <a:t>koda</a:t>
            </a:r>
            <a:r>
              <a:rPr lang="en-US" sz="2000" dirty="0"/>
              <a:t>.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DA46357-79DC-E239-83E7-E3425769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532" y="1947854"/>
            <a:ext cx="6294407" cy="382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91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520E-31A7-C92A-703C-9663A504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3005470" cy="1371600"/>
          </a:xfrm>
        </p:spPr>
        <p:txBody>
          <a:bodyPr/>
          <a:lstStyle/>
          <a:p>
            <a:r>
              <a:rPr lang="en-US" err="1"/>
              <a:t>Dijagram</a:t>
            </a:r>
            <a:r>
              <a:rPr lang="en-US"/>
              <a:t> </a:t>
            </a:r>
            <a:r>
              <a:rPr lang="en-US" err="1"/>
              <a:t>paketa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AFCA0CD-A48D-3F41-49BB-4DF7901FF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17" b="-158"/>
          <a:stretch/>
        </p:blipFill>
        <p:spPr>
          <a:xfrm>
            <a:off x="3988386" y="641144"/>
            <a:ext cx="7701096" cy="5621723"/>
          </a:xfrm>
        </p:spPr>
      </p:pic>
    </p:spTree>
    <p:extLst>
      <p:ext uri="{BB962C8B-B14F-4D97-AF65-F5344CB8AC3E}">
        <p14:creationId xmlns:p14="http://schemas.microsoft.com/office/powerpoint/2010/main" val="2321667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23081-9B71-8CF0-7CFC-EC8D45A9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Dijagram</a:t>
            </a:r>
            <a:r>
              <a:rPr lang="en-US"/>
              <a:t> raspoređivanja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34C21-2DDA-F8E5-2C0A-1E862107A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206816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raspoređivanja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fizički</a:t>
            </a:r>
            <a:r>
              <a:rPr lang="en-US" dirty="0"/>
              <a:t> </a:t>
            </a:r>
            <a:r>
              <a:rPr lang="en-US" dirty="0" err="1"/>
              <a:t>raspored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prikazujući</a:t>
            </a:r>
            <a:r>
              <a:rPr lang="en-US" dirty="0"/>
              <a:t> koji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softvera</a:t>
            </a:r>
            <a:r>
              <a:rPr lang="en-US" dirty="0"/>
              <a:t> se </a:t>
            </a:r>
            <a:r>
              <a:rPr lang="en-US" dirty="0" err="1"/>
              <a:t>izvršava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dijelu</a:t>
            </a:r>
            <a:r>
              <a:rPr lang="en-US" dirty="0"/>
              <a:t> </a:t>
            </a:r>
            <a:r>
              <a:rPr lang="en-US" dirty="0" err="1"/>
              <a:t>hardvera</a:t>
            </a:r>
            <a:r>
              <a:rPr lang="en-US" dirty="0"/>
              <a:t>.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E93B832-EE96-44BC-B633-40DCDB708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23" y="1830655"/>
            <a:ext cx="6021237" cy="375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7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BC57-E6DF-0B2A-858C-13D120319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HVALA NA PAŽNJI</a:t>
            </a:r>
          </a:p>
        </p:txBody>
      </p:sp>
    </p:spTree>
    <p:extLst>
      <p:ext uri="{BB962C8B-B14F-4D97-AF65-F5344CB8AC3E}">
        <p14:creationId xmlns:p14="http://schemas.microsoft.com/office/powerpoint/2010/main" val="87795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E55B0-B439-2CFD-ACFE-A6604ED1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Akteri sistema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9EA4A-B05A-0018-F79E-07BECF857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2800" dirty="0"/>
              <a:t>Korisnik</a:t>
            </a:r>
          </a:p>
          <a:p>
            <a:r>
              <a:rPr lang="bs-Latn-BA" sz="2800" dirty="0"/>
              <a:t>Administrator</a:t>
            </a:r>
          </a:p>
          <a:p>
            <a:r>
              <a:rPr lang="bs-Latn-BA" sz="2800" dirty="0"/>
              <a:t>Sistem za kartično plaćanje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9337C-B9A7-F4AB-3006-91EC3A3A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791" y="1328394"/>
            <a:ext cx="3849623" cy="384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F9287-CA24-82BA-C3F3-6125D2C89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Funkcionalnosti našeg sistema	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A6530-45AA-41E2-EF62-B4C185827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s-Latn-BA" sz="1800" dirty="0"/>
              <a:t>Dodavanje vozila u sistem</a:t>
            </a:r>
          </a:p>
          <a:p>
            <a:r>
              <a:rPr lang="bs-Latn-BA" sz="1800" dirty="0"/>
              <a:t>Pregled svih vozila</a:t>
            </a:r>
          </a:p>
          <a:p>
            <a:r>
              <a:rPr lang="bs-Latn-BA" sz="1800" dirty="0"/>
              <a:t>Obračun popusta u ovisnosti od dana najma</a:t>
            </a:r>
          </a:p>
          <a:p>
            <a:r>
              <a:rPr lang="bs-Latn-BA" sz="1800" dirty="0"/>
              <a:t>Brisanje vozila iz sistema </a:t>
            </a:r>
          </a:p>
          <a:p>
            <a:r>
              <a:rPr lang="bs-Latn-BA" sz="1800" dirty="0"/>
              <a:t>Pregled rezervisanih vozila</a:t>
            </a:r>
          </a:p>
          <a:p>
            <a:r>
              <a:rPr lang="bs-Latn-BA" sz="1800" dirty="0"/>
              <a:t>Registracija korisnika</a:t>
            </a:r>
          </a:p>
          <a:p>
            <a:r>
              <a:rPr lang="bs-Latn-BA" sz="1800" dirty="0"/>
              <a:t>Potvrda registracije preko maila</a:t>
            </a:r>
          </a:p>
          <a:p>
            <a:r>
              <a:rPr lang="bs-Latn-BA" sz="1800" dirty="0"/>
              <a:t>Rezervacija vozila</a:t>
            </a:r>
          </a:p>
          <a:p>
            <a:r>
              <a:rPr lang="bs-Latn-BA" sz="1800" dirty="0"/>
              <a:t>Brisanje/izmjena korisničkog računa</a:t>
            </a:r>
            <a:endParaRPr lang="en-GB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CE281-E22B-3513-581A-6999095FB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03120"/>
            <a:ext cx="5480268" cy="32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96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8BF00-0051-9A93-9408-84830CE1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85" y="136409"/>
            <a:ext cx="10058400" cy="1371600"/>
          </a:xfrm>
        </p:spPr>
        <p:txBody>
          <a:bodyPr/>
          <a:lstStyle/>
          <a:p>
            <a:r>
              <a:rPr lang="bs-Latn-BA" dirty="0"/>
              <a:t>Use case dijagram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A6B57C-0548-E94B-0850-3B4BC778F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474" y="1205366"/>
            <a:ext cx="7804339" cy="5181250"/>
          </a:xfrm>
        </p:spPr>
      </p:pic>
    </p:spTree>
    <p:extLst>
      <p:ext uri="{BB962C8B-B14F-4D97-AF65-F5344CB8AC3E}">
        <p14:creationId xmlns:p14="http://schemas.microsoft.com/office/powerpoint/2010/main" val="371144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4F3C-53FA-E17C-B605-3C85055AF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4245935" cy="1371600"/>
          </a:xfrm>
        </p:spPr>
        <p:txBody>
          <a:bodyPr/>
          <a:lstStyle/>
          <a:p>
            <a:r>
              <a:rPr lang="bs-Latn-BA" dirty="0"/>
              <a:t>Primjer dijagrama aktivnosti - Login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91A85D-532D-16AC-1AC9-00CE9EF4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3257" y="454684"/>
            <a:ext cx="4389369" cy="5942836"/>
          </a:xfrm>
        </p:spPr>
      </p:pic>
    </p:spTree>
    <p:extLst>
      <p:ext uri="{BB962C8B-B14F-4D97-AF65-F5344CB8AC3E}">
        <p14:creationId xmlns:p14="http://schemas.microsoft.com/office/powerpoint/2010/main" val="361579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810-AEAE-B470-03D2-B05328D3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5707912" cy="1371600"/>
          </a:xfrm>
        </p:spPr>
        <p:txBody>
          <a:bodyPr/>
          <a:lstStyle/>
          <a:p>
            <a:r>
              <a:rPr lang="bs-Latn-BA" dirty="0"/>
              <a:t>Primjer dijagrama aktivnosti - Rezervacija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D1F54-ECA5-6AE8-02FC-03692C85C8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016"/>
          <a:stretch/>
        </p:blipFill>
        <p:spPr>
          <a:xfrm>
            <a:off x="7737508" y="479859"/>
            <a:ext cx="2950361" cy="5894797"/>
          </a:xfrm>
        </p:spPr>
      </p:pic>
    </p:spTree>
    <p:extLst>
      <p:ext uri="{BB962C8B-B14F-4D97-AF65-F5344CB8AC3E}">
        <p14:creationId xmlns:p14="http://schemas.microsoft.com/office/powerpoint/2010/main" val="588562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4E06E-98D7-CA5F-F04C-73252FC9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s-Latn-BA" dirty="0"/>
              <a:t>UI Prototip 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45E6BC-8EE1-5B35-0EEC-37D8D11B4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779" y="1665514"/>
            <a:ext cx="6206442" cy="4353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F02A0E-FD34-6B07-D9EF-74C8FC2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46" y="2636369"/>
            <a:ext cx="1196068" cy="801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C112-0C0E-1C96-1AF6-73E2F7DEA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546" y="4654853"/>
            <a:ext cx="1291469" cy="9670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6CA1EB-CA4C-3A69-1B7B-28DBC03C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173" y="2636369"/>
            <a:ext cx="1196068" cy="8014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FF414F-C412-AA43-5CDF-1178F0E2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801" y="2636369"/>
            <a:ext cx="1196068" cy="801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2986B-1F88-7B95-FE1A-55C1A4EDF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472" y="4654853"/>
            <a:ext cx="1291469" cy="9670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C4913-7631-D457-04CA-FF1711E0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9100" y="4654853"/>
            <a:ext cx="1291469" cy="96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11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128_TF56219246.potx" id="{05D48922-61F8-4BBA-9FDE-0B656A8ACC70}" vid="{6836DCE6-29EE-4A0E-AB65-5502047856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{C2509BFE-2EF0-443F-94A2-8B3DDC1F14E7}tf56219246_win32</Template>
  <TotalTime>71</TotalTime>
  <Words>234</Words>
  <Application>Microsoft Office PowerPoint</Application>
  <PresentationFormat>Widescreen</PresentationFormat>
  <Paragraphs>49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SavonVTI</vt:lpstr>
      <vt:lpstr>NAscar</vt:lpstr>
      <vt:lpstr>Članovi grupe </vt:lpstr>
      <vt:lpstr>O temi</vt:lpstr>
      <vt:lpstr>Akteri sistema</vt:lpstr>
      <vt:lpstr>Funkcionalnosti našeg sistema </vt:lpstr>
      <vt:lpstr>Use case dijagram </vt:lpstr>
      <vt:lpstr>Primjer dijagrama aktivnosti - Login</vt:lpstr>
      <vt:lpstr>Primjer dijagrama aktivnosti - Rezervacija</vt:lpstr>
      <vt:lpstr>UI Prototip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Single responsibility principle</vt:lpstr>
      <vt:lpstr>Open closed principle</vt:lpstr>
      <vt:lpstr>Lisk subtitution principle (LSP)</vt:lpstr>
      <vt:lpstr>Interface segregation principle (ISP)</vt:lpstr>
      <vt:lpstr>Dependency inversion principle </vt:lpstr>
      <vt:lpstr>Strukturalni patterni</vt:lpstr>
      <vt:lpstr>Façade pattern</vt:lpstr>
      <vt:lpstr>Flyweight pattern</vt:lpstr>
      <vt:lpstr>Kreacijski paterni</vt:lpstr>
      <vt:lpstr>PowerPoint Presentation</vt:lpstr>
      <vt:lpstr>PowerPoint Presentation</vt:lpstr>
      <vt:lpstr>Patterni ponašanja</vt:lpstr>
      <vt:lpstr>Strategy pattern</vt:lpstr>
      <vt:lpstr>Template Method pattern</vt:lpstr>
      <vt:lpstr>Dijagram sekvenci</vt:lpstr>
      <vt:lpstr>ERD</vt:lpstr>
      <vt:lpstr>Dijagram komponenti</vt:lpstr>
      <vt:lpstr>Dijagram paketa</vt:lpstr>
      <vt:lpstr>Dijagram raspoređivanja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NAscar</dc:title>
  <dc:creator>Nedim Krupalija</dc:creator>
  <cp:lastModifiedBy>Nedim Krupalija</cp:lastModifiedBy>
  <cp:revision>1032</cp:revision>
  <dcterms:created xsi:type="dcterms:W3CDTF">2023-06-05T18:04:17Z</dcterms:created>
  <dcterms:modified xsi:type="dcterms:W3CDTF">2023-06-05T20:17:10Z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